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5" r:id="rId33"/>
    <p:sldId id="297" r:id="rId34"/>
    <p:sldId id="263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11/30/2023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John_Tuke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77045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76929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>
                    <a:effectLst/>
                  </a:rPr>
                  <a:t>Perhaps the most important reason for using the Fourier transform is </a:t>
                </a:r>
                <a:r>
                  <a:rPr lang="en-US" sz="2400" b="1" dirty="0">
                    <a:effectLst/>
                  </a:rPr>
                  <a:t>to </a:t>
                </a:r>
                <a:r>
                  <a:rPr lang="en-US" sz="2400" b="1" dirty="0" smtClean="0">
                    <a:effectLst/>
                  </a:rPr>
                  <a:t>reduce the </a:t>
                </a:r>
                <a:r>
                  <a:rPr lang="en-US" sz="2400" b="1" dirty="0">
                    <a:effectLst/>
                  </a:rPr>
                  <a:t>Noise</a:t>
                </a:r>
                <a:r>
                  <a:rPr lang="en-US" sz="2400" dirty="0"/>
                  <a:t>.</a:t>
                </a:r>
                <a:r>
                  <a:rPr lang="fa-IR" sz="2400" dirty="0"/>
                  <a:t> </a:t>
                </a:r>
                <a:r>
                  <a:rPr lang="en-US" sz="2400" dirty="0"/>
                  <a:t>In signal processing, </a:t>
                </a:r>
                <a:r>
                  <a:rPr lang="en-US" sz="2400" b="1" dirty="0"/>
                  <a:t>Noise</a:t>
                </a:r>
                <a:r>
                  <a:rPr lang="en-US" sz="2400" dirty="0"/>
                  <a:t> is a general term</a:t>
                </a:r>
                <a:r>
                  <a:rPr lang="fa-IR" sz="2400" dirty="0"/>
                  <a:t> </a:t>
                </a:r>
                <a:r>
                  <a:rPr lang="en-US" sz="2400" dirty="0" smtClean="0"/>
                  <a:t>for </a:t>
                </a:r>
                <a:r>
                  <a:rPr lang="en-US" sz="2400" dirty="0"/>
                  <a:t>unwanted (in general, unknown) modifications that a signal may suffer during capture, storage, transmission, processing, or conversion. </a:t>
                </a:r>
                <a:r>
                  <a:rPr lang="en-US" sz="2400" dirty="0" smtClean="0"/>
                  <a:t>Two of the best ways </a:t>
                </a:r>
                <a:r>
                  <a:rPr lang="en-US" sz="2400" dirty="0"/>
                  <a:t>to remove signal </a:t>
                </a:r>
                <a:r>
                  <a:rPr lang="en-US" sz="2400" dirty="0" smtClean="0"/>
                  <a:t>noise (</a:t>
                </a:r>
                <a:r>
                  <a:rPr lang="en-US" sz="2400" dirty="0" err="1" smtClean="0"/>
                  <a:t>denoising</a:t>
                </a:r>
                <a:r>
                  <a:rPr lang="en-US" sz="2400" dirty="0"/>
                  <a:t>)</a:t>
                </a:r>
                <a:r>
                  <a:rPr lang="en-US" sz="2400" dirty="0" smtClean="0"/>
                  <a:t> are </a:t>
                </a:r>
                <a:r>
                  <a:rPr lang="en-US" sz="2400" b="1" dirty="0" smtClean="0"/>
                  <a:t>Modulation </a:t>
                </a:r>
                <a:r>
                  <a:rPr lang="en-US" sz="2400" dirty="0" smtClean="0"/>
                  <a:t>and </a:t>
                </a:r>
                <a:r>
                  <a:rPr lang="en-US" sz="2400" b="1" dirty="0" smtClean="0"/>
                  <a:t>Filtering</a:t>
                </a:r>
                <a:r>
                  <a:rPr lang="en-US" sz="2400" dirty="0" smtClean="0"/>
                  <a:t>. </a:t>
                </a:r>
                <a:r>
                  <a:rPr lang="en-US" sz="2400" dirty="0"/>
                  <a:t>M</a:t>
                </a:r>
                <a:r>
                  <a:rPr lang="en-US" sz="2400" dirty="0" smtClean="0"/>
                  <a:t>odulation is </a:t>
                </a:r>
                <a:r>
                  <a:rPr lang="en-US" sz="2400" dirty="0"/>
                  <a:t>the encoding of </a:t>
                </a:r>
                <a:r>
                  <a:rPr lang="en-US" sz="2400" dirty="0" smtClean="0"/>
                  <a:t>information of a signal </a:t>
                </a:r>
                <a:r>
                  <a:rPr lang="en-US" sz="2400" dirty="0"/>
                  <a:t>in a carrier </a:t>
                </a:r>
                <a:r>
                  <a:rPr lang="en-US" sz="2400" dirty="0" smtClean="0"/>
                  <a:t>wave</a:t>
                </a:r>
                <a:r>
                  <a:rPr lang="fa-IR" sz="2400" dirty="0" smtClean="0"/>
                  <a:t> </a:t>
                </a:r>
                <a:r>
                  <a:rPr lang="en-US" sz="2400" dirty="0" smtClean="0"/>
                  <a:t>by </a:t>
                </a:r>
                <a:r>
                  <a:rPr lang="en-US" sz="2400" dirty="0"/>
                  <a:t>varying</a:t>
                </a:r>
                <a:r>
                  <a:rPr lang="fa-IR" sz="2400" dirty="0"/>
                  <a:t> </a:t>
                </a:r>
                <a:r>
                  <a:rPr lang="en-US" sz="2400" dirty="0" smtClean="0"/>
                  <a:t> (</a:t>
                </a:r>
                <a:r>
                  <a:rPr lang="en-US" sz="2400" dirty="0"/>
                  <a:t>usually increasing) </a:t>
                </a:r>
                <a:r>
                  <a:rPr lang="en-US" sz="2400" dirty="0" smtClean="0"/>
                  <a:t>one of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characteristics </a:t>
                </a:r>
                <a:r>
                  <a:rPr lang="en-US" sz="2400" dirty="0"/>
                  <a:t>of </a:t>
                </a:r>
                <a:r>
                  <a:rPr lang="en-US" sz="2400" dirty="0" smtClean="0"/>
                  <a:t>our signal </a:t>
                </a:r>
                <a:r>
                  <a:rPr lang="en-US" sz="2400" dirty="0"/>
                  <a:t>wave;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Wave characteristics: Amplitude, Frequency, Wavelength, </a:t>
                </a:r>
                <a:r>
                  <a:rPr lang="en-US" sz="24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Time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Period</a:t>
                </a:r>
                <a:r>
                  <a:rPr lang="en-US" sz="24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Wavelength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0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 </a:t>
                </a:r>
                <a:r>
                  <a:rPr lang="en-US" sz="2400" dirty="0" smtClean="0"/>
                  <a:t>One of the best modulations is </a:t>
                </a:r>
                <a:r>
                  <a:rPr lang="en-US" sz="2400" b="1" dirty="0" smtClean="0"/>
                  <a:t>Frequency Modulation (FM)</a:t>
                </a:r>
                <a:r>
                  <a:rPr lang="en-US" sz="2400" dirty="0" smtClean="0"/>
                  <a:t>; As you know, </a:t>
                </a:r>
                <a:r>
                  <a:rPr lang="en-US" sz="2400" dirty="0"/>
                  <a:t>most music is played through FM (Frequency Modulation) </a:t>
                </a:r>
                <a:r>
                  <a:rPr lang="en-US" sz="2400" dirty="0" smtClean="0"/>
                  <a:t>radio in which we call </a:t>
                </a:r>
                <a:r>
                  <a:rPr lang="en-US" sz="2400" b="1" dirty="0" smtClean="0"/>
                  <a:t>FM wave</a:t>
                </a:r>
                <a:r>
                  <a:rPr lang="en-US" sz="2400" dirty="0" smtClean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76929"/>
                <a:ext cx="10896688" cy="5416978"/>
              </a:xfrm>
              <a:blipFill>
                <a:blip r:embed="rId2"/>
                <a:stretch>
                  <a:fillRect l="-1119" t="-901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58694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 smtClean="0"/>
                  <a:t>What is the advantage of </a:t>
                </a:r>
                <a:r>
                  <a:rPr lang="en-US" sz="2800" b="1" dirty="0"/>
                  <a:t>F</a:t>
                </a:r>
                <a:r>
                  <a:rPr lang="en-US" sz="2800" b="1" dirty="0" smtClean="0"/>
                  <a:t>requency </a:t>
                </a:r>
                <a:r>
                  <a:rPr lang="en-US" sz="2800" b="1" dirty="0"/>
                  <a:t>M</a:t>
                </a:r>
                <a:r>
                  <a:rPr lang="en-US" sz="2800" b="1" dirty="0" smtClean="0"/>
                  <a:t>odulation? </a:t>
                </a:r>
                <a:endParaRPr lang="en-US" sz="900" b="1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800" b="1" dirty="0"/>
                  <a:t> </a:t>
                </a:r>
                <a:r>
                  <a:rPr lang="en-US" sz="2400" b="1" dirty="0" smtClean="0">
                    <a:effectLst/>
                  </a:rPr>
                  <a:t>Frequency </a:t>
                </a:r>
                <a:r>
                  <a:rPr lang="en-US" sz="2400" b="1" dirty="0" smtClean="0">
                    <a:effectLst/>
                  </a:rPr>
                  <a:t>modulation (FM) </a:t>
                </a:r>
                <a:r>
                  <a:rPr lang="en-US" sz="2400" b="1" dirty="0">
                    <a:effectLst/>
                  </a:rPr>
                  <a:t>is the encoding of information in a carrier wave by </a:t>
                </a:r>
                <a:r>
                  <a:rPr lang="en-US" sz="2400" b="1" dirty="0" smtClean="0">
                    <a:effectLst/>
                  </a:rPr>
                  <a:t>varying</a:t>
                </a:r>
                <a:r>
                  <a:rPr lang="fa-IR" sz="2400" b="1" dirty="0" smtClean="0">
                    <a:effectLst/>
                  </a:rPr>
                  <a:t> </a:t>
                </a:r>
                <a:r>
                  <a:rPr lang="en-US" sz="2400" b="1" dirty="0" smtClean="0">
                    <a:effectLst/>
                  </a:rPr>
                  <a:t>(usually increasing) </a:t>
                </a:r>
                <a:r>
                  <a:rPr lang="en-US" sz="2400" b="1" dirty="0">
                    <a:effectLst/>
                  </a:rPr>
                  <a:t>the frequency of the </a:t>
                </a:r>
                <a:r>
                  <a:rPr lang="en-US" sz="2400" b="1" dirty="0" smtClean="0">
                    <a:effectLst/>
                  </a:rPr>
                  <a:t>wave</a:t>
                </a:r>
                <a:r>
                  <a:rPr lang="en-US" sz="2400" dirty="0" smtClean="0"/>
                  <a:t>.</a:t>
                </a:r>
                <a:r>
                  <a:rPr lang="en-US" sz="2400" dirty="0"/>
                  <a:t> </a:t>
                </a: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1100" t="-1159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 smtClean="0"/>
                  <a:t>Often in </a:t>
                </a:r>
                <a:r>
                  <a:rPr lang="en-US" sz="1800" b="1" dirty="0"/>
                  <a:t>Digital Signal Processing </a:t>
                </a:r>
                <a:r>
                  <a:rPr lang="en-US" sz="1800" dirty="0"/>
                  <a:t>applications it is necessary to estimate the signal spectrum, or vice versa, knowing the signal spectrum calculate the signal itself. </a:t>
                </a:r>
                <a:r>
                  <a:rPr lang="en-US" sz="1800" dirty="0" smtClean="0"/>
                  <a:t>    For </a:t>
                </a:r>
                <a:r>
                  <a:rPr lang="en-US" sz="1800" dirty="0"/>
                  <a:t>this purpose digital technology uses the Discrete Fourier Transform (DFT) and Inverse Discrete Fourier </a:t>
                </a:r>
                <a:r>
                  <a:rPr lang="en-US" sz="1800" dirty="0" smtClean="0"/>
                  <a:t>Transform (IDFT</a:t>
                </a:r>
                <a:r>
                  <a:rPr lang="en-US" sz="1800" dirty="0"/>
                  <a:t>), which are described by </a:t>
                </a:r>
                <a:r>
                  <a:rPr lang="en-US" sz="1800" dirty="0" smtClean="0"/>
                  <a:t>formulas of DFT and IDFT.</a:t>
                </a:r>
                <a:endParaRPr lang="fa-IR" sz="18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).</a:t>
                </a:r>
                <a:r>
                  <a:rPr lang="fa-IR" dirty="0" smtClean="0"/>
                  <a:t> </a:t>
                </a:r>
                <a:r>
                  <a:rPr lang="en-US" dirty="0"/>
                  <a:t>An FFT rapidly computes such transformations by factorizing the DFT matrix into a product of sparse (mostly zero) factors. As a result, it manages to reduce the complexity of computing the DFT </a:t>
                </a:r>
                <a:r>
                  <a:rPr lang="en-US" dirty="0" smtClean="0"/>
                  <a:t>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dirty="0"/>
                  <a:t>which arises if one simply applies the definition of DFT, to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 is the data size</a:t>
                </a:r>
                <a:r>
                  <a:rPr lang="en-US" dirty="0" smtClean="0"/>
                  <a:t>. The </a:t>
                </a:r>
                <a:r>
                  <a:rPr lang="en-US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 may be in the thousands or millions. many FFT algorithms are much more accurate than evaluating the DFT definition directly or indirectly</a:t>
                </a:r>
                <a:r>
                  <a:rPr lang="en-US" dirty="0" smtClean="0"/>
                  <a:t>. </a:t>
                </a:r>
                <a:r>
                  <a:rPr lang="en-US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There are many different FFT algorithms based on a wide range of published </a:t>
                </a:r>
                <a:r>
                  <a:rPr lang="en-US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theories; Here we review one of them that named </a:t>
                </a:r>
                <a:r>
                  <a:rPr lang="en-US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810" t="-725" r="-486" b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60153"/>
            <a:ext cx="11282818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radix-2 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occurrence in print of the 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45" y="3120704"/>
            <a:ext cx="2167644" cy="31069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357194" y="5690765"/>
            <a:ext cx="2389891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b="1" dirty="0" smtClean="0">
                <a:ln w="0"/>
                <a:solidFill>
                  <a:schemeClr val="tx1"/>
                </a:solidFill>
              </a:rPr>
              <a:t>2016</a:t>
            </a:r>
            <a:endParaRPr lang="en-US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64674"/>
                <a:ext cx="5991181" cy="3219013"/>
              </a:xfrm>
            </p:spPr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 smtClean="0">
                    <a:effectLst/>
                  </a:rPr>
                  <a:t>Most commonly, the term "butterfly" appears in the context </a:t>
                </a:r>
                <a:r>
                  <a:rPr lang="fa-IR" sz="1800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i="1" dirty="0" smtClean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3"/>
                  </a:rPr>
                  <a:t>James William </a:t>
                </a:r>
                <a:r>
                  <a:rPr lang="en-US" sz="1800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3"/>
                  </a:rPr>
                  <a:t>Cooley</a:t>
                </a:r>
                <a:r>
                  <a:rPr lang="en-US" sz="1800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</a:rPr>
                  <a:t>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4"/>
                  </a:rPr>
                  <a:t>John Wilder Tukey</a:t>
                </a:r>
                <a:r>
                  <a:rPr lang="en-US" sz="1800" dirty="0" smtClean="0">
                    <a:effectLst/>
                  </a:rPr>
                  <a:t>.</a:t>
                </a:r>
                <a:endParaRPr lang="fa-IR" sz="1800" dirty="0" smtClean="0">
                  <a:effectLst/>
                </a:endParaRPr>
              </a:p>
            </p:txBody>
          </p:sp>
        </mc:Choice>
        <mc:Fallback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64674"/>
                <a:ext cx="5991181" cy="3219013"/>
              </a:xfrm>
              <a:blipFill>
                <a:blip r:embed="rId5"/>
                <a:stretch>
                  <a:fillRect l="-1831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47" y="3211703"/>
            <a:ext cx="2359153" cy="29249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6721413" y="5579214"/>
            <a:ext cx="2571076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21;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145341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06128" y="4818227"/>
                <a:ext cx="5887849" cy="1434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en-US" sz="22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22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sz="22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28" y="4818227"/>
                <a:ext cx="5887849" cy="14343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901246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8332" y="2512434"/>
                <a:ext cx="4108497" cy="2325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DFT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32" y="2512434"/>
                <a:ext cx="4108497" cy="2325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53670" y="6033184"/>
            <a:ext cx="939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FFT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  <a:endParaRPr lang="en-US" dirty="0" smtClean="0"/>
          </a:p>
          <a:p>
            <a:pPr lvl="0"/>
            <a:r>
              <a:rPr lang="en-US" dirty="0"/>
              <a:t>FFT a</a:t>
            </a:r>
            <a:r>
              <a:rPr lang="en-US" dirty="0" smtClean="0"/>
              <a:t>pplications and advantages</a:t>
            </a:r>
            <a:endParaRPr lang="en-US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8530" y="2050769"/>
                <a:ext cx="4502857" cy="373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FFT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800" b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800" b="1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 smtClean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2050769"/>
                <a:ext cx="4502857" cy="3737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9" y="4240557"/>
            <a:ext cx="3445782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repo:</a:t>
            </a: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675383"/>
                <a:ext cx="5475290" cy="3834518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675383"/>
                <a:ext cx="5475290" cy="3834518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00530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A special form of this signal is the digital signal             that 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>
              <a:lnSpc>
                <a:spcPct val="100000"/>
              </a:lnSpc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Fourier transform actually uses the principle that 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13" y="3733101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116214"/>
            <a:ext cx="4949778" cy="3834518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.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1620</Words>
  <Application>Microsoft Office PowerPoint</Application>
  <PresentationFormat>Widescreen</PresentationFormat>
  <Paragraphs>239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2023-11-30T19:53:19Z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